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  <p:sldMasterId id="2147483673" r:id="rId3"/>
  </p:sldMasterIdLst>
  <p:notesMasterIdLst>
    <p:notesMasterId r:id="rId13"/>
  </p:notesMasterIdLst>
  <p:handoutMasterIdLst>
    <p:handoutMasterId r:id="rId14"/>
  </p:handoutMasterIdLst>
  <p:sldIdLst>
    <p:sldId id="256" r:id="rId4"/>
    <p:sldId id="271" r:id="rId5"/>
    <p:sldId id="267" r:id="rId6"/>
    <p:sldId id="268" r:id="rId7"/>
    <p:sldId id="263" r:id="rId8"/>
    <p:sldId id="265" r:id="rId9"/>
    <p:sldId id="275" r:id="rId10"/>
    <p:sldId id="276" r:id="rId11"/>
    <p:sldId id="26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80008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2C8D5-AD18-4BF8-9E54-594873B457BE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599BD-1CF7-4632-876E-F36E4D71B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205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678D7-62FE-487E-AE01-C1E337E7843E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87D27-E8D3-4C6F-A770-9AD0E1F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0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87D27-E8D3-4C6F-A770-9AD0E1FA6B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88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87D27-E8D3-4C6F-A770-9AD0E1FA6B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88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614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99BB85-31AB-4374-8F72-FBA0B7AAB9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02C2C-EE35-4A58-B22C-3079D8FA05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854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4598A-3148-4C39-A1A1-24A9B2C771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0426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614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615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616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6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6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D411000-56F1-4685-9833-D978AF9B927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23824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D1E7A8-90FD-41B9-8CDC-AB3362FA6AE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873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E99A56-8B90-4D15-81E9-58E25929EBE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448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02FE01-8FB8-43AD-8941-D0EC5660ADD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22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5F2AE7-E55B-4D14-A778-C05084B5FB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00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64A232-7F15-4874-A1AF-D27D351282D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231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33BA01-8CF6-4E96-B636-74BA027D02D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491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21F957-8630-46AD-A506-FED89BD4EF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716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F5C22-6DD9-4DD3-9F43-0024B239A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18745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00BEE7-BA47-443F-8BDA-4F85DA168E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725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6E033C-405B-4ACF-B6B8-CB6BDDDD73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7571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0A81E6-D0EE-4CF4-9E0A-0E981AFA978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482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614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99BB85-31AB-4374-8F72-FBA0B7AAB92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6843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F5C22-6DD9-4DD3-9F43-0024B239AD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673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70FA-785B-4D46-9B81-F665446EE2E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5549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C3761-9F36-491F-A5B3-ABF4D679D8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6794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18186-FB53-43E0-AB26-1A097297D5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059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AE576-B5B0-40B7-8AC1-F787164017B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5728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37752-5147-4938-86F1-CF39A065B36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191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70FA-785B-4D46-9B81-F665446EE2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6169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1C48A-24D2-4DC1-9A26-0B268AFF4BF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4091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97A94-B366-4305-BEE0-6227CAFB9B8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4937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02C2C-EE35-4A58-B22C-3079D8FA056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611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4598A-3148-4C39-A1A1-24A9B2C771A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11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C3761-9F36-491F-A5B3-ABF4D679D8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6873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18186-FB53-43E0-AB26-1A097297D5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105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AE576-B5B0-40B7-8AC1-F787164017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37752-5147-4938-86F1-CF39A065B3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1C48A-24D2-4DC1-9A26-0B268AFF4B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332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97A94-B366-4305-BEE0-6227CAFB9B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983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D37EC6-6010-4B87-9E8C-5CA280D543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38098DB1-7915-4F6C-A17C-EB71796B3F3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666699"/>
                </a:solidFill>
                <a:latin typeface="Arial" charset="0"/>
              </a:endParaRPr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666699"/>
                </a:solidFill>
                <a:latin typeface="Arial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9999CC"/>
                </a:solidFill>
                <a:latin typeface="Arial" charset="0"/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666699"/>
                </a:solidFill>
                <a:latin typeface="Arial" charset="0"/>
              </a:endParaRP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9999CC"/>
                </a:solidFill>
                <a:latin typeface="Arial" charset="0"/>
              </a:endParaRPr>
            </a:p>
          </p:txBody>
        </p:sp>
        <p:sp>
          <p:nvSpPr>
            <p:cNvPr id="513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9999CC"/>
                </a:solidFill>
                <a:latin typeface="Arial" charset="0"/>
              </a:endParaRPr>
            </a:p>
          </p:txBody>
        </p:sp>
      </p:grpSp>
      <p:sp>
        <p:nvSpPr>
          <p:cNvPr id="513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560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D37EC6-6010-4B87-9E8C-5CA280D5432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95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610600" cy="1143000"/>
          </a:xfrm>
        </p:spPr>
        <p:txBody>
          <a:bodyPr/>
          <a:lstStyle/>
          <a:p>
            <a:r>
              <a:rPr lang="en-US" altLang="en-US" b="1" dirty="0">
                <a:solidFill>
                  <a:schemeClr val="accent1"/>
                </a:solidFill>
              </a:rPr>
              <a:t>Me llamo </a:t>
            </a:r>
            <a:r>
              <a:rPr lang="en-US" altLang="en-US" b="1" dirty="0" smtClean="0">
                <a:solidFill>
                  <a:schemeClr val="accent1"/>
                </a:solidFill>
              </a:rPr>
              <a:t>___________        </a:t>
            </a:r>
            <a:r>
              <a:rPr lang="en-US" altLang="en-US" b="1" dirty="0">
                <a:solidFill>
                  <a:schemeClr val="accent1"/>
                </a:solidFill>
              </a:rPr>
              <a:t>Clase </a:t>
            </a:r>
            <a:r>
              <a:rPr lang="en-US" altLang="en-US" b="1" dirty="0" smtClean="0">
                <a:solidFill>
                  <a:schemeClr val="accent1"/>
                </a:solidFill>
              </a:rPr>
              <a:t>601</a:t>
            </a:r>
            <a:r>
              <a:rPr lang="en-US" altLang="en-US" b="1" dirty="0">
                <a:solidFill>
                  <a:schemeClr val="accent1"/>
                </a:solidFill>
              </a:rPr>
              <a:t/>
            </a:r>
            <a:br>
              <a:rPr lang="en-US" altLang="en-US" b="1" dirty="0">
                <a:solidFill>
                  <a:schemeClr val="accent1"/>
                </a:solidFill>
              </a:rPr>
            </a:br>
            <a:r>
              <a:rPr lang="en-US" altLang="en-US" b="1" dirty="0">
                <a:solidFill>
                  <a:schemeClr val="accent1"/>
                </a:solidFill>
              </a:rPr>
              <a:t>La fecha es el </a:t>
            </a:r>
            <a:r>
              <a:rPr lang="en-US" altLang="en-US" b="1" dirty="0" smtClean="0">
                <a:solidFill>
                  <a:schemeClr val="accent1"/>
                </a:solidFill>
              </a:rPr>
              <a:t>24 </a:t>
            </a:r>
            <a:r>
              <a:rPr lang="en-US" altLang="en-US" b="1" dirty="0">
                <a:solidFill>
                  <a:schemeClr val="accent1"/>
                </a:solidFill>
              </a:rPr>
              <a:t>de </a:t>
            </a:r>
            <a:r>
              <a:rPr lang="en-US" altLang="en-US" b="1" dirty="0" smtClean="0">
                <a:solidFill>
                  <a:schemeClr val="accent1"/>
                </a:solidFill>
              </a:rPr>
              <a:t>enero </a:t>
            </a:r>
            <a:r>
              <a:rPr lang="en-US" altLang="en-US" b="1" dirty="0">
                <a:solidFill>
                  <a:schemeClr val="accent1"/>
                </a:solidFill>
              </a:rPr>
              <a:t>del </a:t>
            </a:r>
            <a:r>
              <a:rPr lang="en-US" altLang="en-US" b="1" dirty="0" smtClean="0">
                <a:solidFill>
                  <a:schemeClr val="accent1"/>
                </a:solidFill>
              </a:rPr>
              <a:t>2018</a:t>
            </a:r>
            <a:endParaRPr lang="en-US" altLang="en-US" b="1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90600" y="1676400"/>
            <a:ext cx="7620000" cy="4991100"/>
          </a:xfrm>
          <a:solidFill>
            <a:schemeClr val="bg1"/>
          </a:solidFill>
        </p:spPr>
        <p:txBody>
          <a:bodyPr/>
          <a:lstStyle/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3200" dirty="0">
                <a:solidFill>
                  <a:schemeClr val="hlink"/>
                </a:solidFill>
              </a:rPr>
              <a:t>Propósito # </a:t>
            </a:r>
            <a:r>
              <a:rPr lang="es-ES_tradnl" altLang="en-US" sz="3200" dirty="0" smtClean="0">
                <a:solidFill>
                  <a:schemeClr val="hlink"/>
                </a:solidFill>
              </a:rPr>
              <a:t>50:</a:t>
            </a:r>
            <a:r>
              <a:rPr lang="es-ES_tradnl" altLang="en-US" sz="32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3200" dirty="0"/>
              <a:t>¿Cómo repasamos para el </a:t>
            </a:r>
            <a:r>
              <a:rPr lang="es-ES_tradnl" altLang="en-US" sz="3200" u="sng" dirty="0" smtClean="0"/>
              <a:t>Examen: Capitulo 2</a:t>
            </a:r>
            <a:r>
              <a:rPr lang="es-ES_tradnl" altLang="en-US" sz="3200" dirty="0" smtClean="0"/>
              <a:t>?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endParaRPr lang="es-ES_tradnl" altLang="en-US" sz="3200" dirty="0" smtClean="0"/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3200" dirty="0" smtClean="0">
                <a:solidFill>
                  <a:srgbClr val="7030A0"/>
                </a:solidFill>
              </a:rPr>
              <a:t>L.O.- To </a:t>
            </a:r>
            <a:r>
              <a:rPr lang="es-ES_tradnl" altLang="en-US" sz="3200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32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200" dirty="0" err="1" smtClean="0">
                <a:solidFill>
                  <a:srgbClr val="7030A0"/>
                </a:solidFill>
              </a:rPr>
              <a:t>family</a:t>
            </a:r>
            <a:r>
              <a:rPr lang="es-ES_tradnl" altLang="en-US" sz="3200" dirty="0" smtClean="0">
                <a:solidFill>
                  <a:srgbClr val="7030A0"/>
                </a:solidFill>
              </a:rPr>
              <a:t> and home </a:t>
            </a:r>
            <a:r>
              <a:rPr lang="es-ES_tradnl" altLang="en-US" sz="3200" dirty="0" err="1" smtClean="0">
                <a:solidFill>
                  <a:srgbClr val="7030A0"/>
                </a:solidFill>
              </a:rPr>
              <a:t>vocabulary</a:t>
            </a:r>
            <a:endParaRPr lang="es-ES_tradnl" altLang="en-US" sz="3200" dirty="0" smtClean="0">
              <a:solidFill>
                <a:srgbClr val="7030A0"/>
              </a:solidFill>
            </a:endParaRPr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endParaRPr lang="es-ES_tradnl" altLang="en-US" sz="3200" dirty="0">
              <a:solidFill>
                <a:srgbClr val="7030A0"/>
              </a:solidFill>
            </a:endParaRPr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3200" dirty="0" smtClean="0">
                <a:solidFill>
                  <a:schemeClr val="hlink"/>
                </a:solidFill>
              </a:rPr>
              <a:t>Actividad Inicial:</a:t>
            </a:r>
          </a:p>
          <a:p>
            <a:pPr>
              <a:lnSpc>
                <a:spcPct val="80000"/>
              </a:lnSpc>
            </a:pPr>
            <a:r>
              <a:rPr lang="es-ES_tradnl" altLang="en-US" sz="3200" dirty="0" smtClean="0"/>
              <a:t>TEXTO;</a:t>
            </a:r>
          </a:p>
          <a:p>
            <a:pPr lvl="1">
              <a:lnSpc>
                <a:spcPct val="80000"/>
              </a:lnSpc>
            </a:pPr>
            <a:r>
              <a:rPr lang="es-ES_tradnl" altLang="en-US" sz="2800" dirty="0" smtClean="0"/>
              <a:t>Copia y completa </a:t>
            </a:r>
            <a:r>
              <a:rPr lang="es-ES_tradnl" altLang="en-US" sz="2800" u="sng" dirty="0" smtClean="0"/>
              <a:t>Ejercicio 5</a:t>
            </a:r>
            <a:r>
              <a:rPr lang="es-ES_tradnl" altLang="en-US" sz="2800" dirty="0" smtClean="0"/>
              <a:t> p. 81 (32-37)</a:t>
            </a: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-457200"/>
            <a:ext cx="8610600" cy="1143000"/>
          </a:xfrm>
        </p:spPr>
        <p:txBody>
          <a:bodyPr/>
          <a:lstStyle/>
          <a:p>
            <a:pPr algn="ctr"/>
            <a:r>
              <a:rPr lang="en-US" altLang="en-US" sz="4000" b="1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de la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Inicial</a:t>
            </a:r>
            <a:endParaRPr lang="en-US" altLang="en-US" sz="4000" b="1" dirty="0">
              <a:solidFill>
                <a:srgbClr val="FF0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876300"/>
            <a:ext cx="8229600" cy="5867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 dirty="0" smtClean="0"/>
              <a:t>Ejercicio 5 p. 81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/>
              <a:t>Nosotros </a:t>
            </a:r>
            <a:r>
              <a:rPr lang="es-ES_tradnl" altLang="en-US" sz="2800" dirty="0"/>
              <a:t>tenemos un apartamento. ________ apartamento es bastante pequeño.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Yo tengo un hermano. _____ hermano tiene quince años.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Mi tío tiene hijos. _____ hijos son mis primos.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--Carlos y María, ¿tienen _______ padres un carro nuevo o viejo?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--José, ¿es de Puerto Rico ______ profesora de español?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Nosotros tenemos una casa en las afueras de la ciudad. Hay un muro delante de ________ casa.</a:t>
            </a:r>
          </a:p>
        </p:txBody>
      </p:sp>
    </p:spTree>
    <p:extLst>
      <p:ext uri="{BB962C8B-B14F-4D97-AF65-F5344CB8AC3E}">
        <p14:creationId xmlns:p14="http://schemas.microsoft.com/office/powerpoint/2010/main" val="271059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371600"/>
          </a:xfrm>
        </p:spPr>
        <p:txBody>
          <a:bodyPr/>
          <a:lstStyle/>
          <a:p>
            <a:pPr algn="ctr"/>
            <a:r>
              <a:rPr lang="en-US" altLang="en-US" b="1" dirty="0" err="1">
                <a:solidFill>
                  <a:srgbClr val="FF0000"/>
                </a:solidFill>
              </a:rPr>
              <a:t>Repaso</a:t>
            </a:r>
            <a:r>
              <a:rPr lang="en-US" altLang="en-US" b="1" dirty="0">
                <a:solidFill>
                  <a:srgbClr val="FF0000"/>
                </a:solidFill>
              </a:rPr>
              <a:t> de la </a:t>
            </a: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 dirty="0" smtClean="0">
                <a:solidFill>
                  <a:srgbClr val="FF0000"/>
                </a:solidFill>
              </a:rPr>
              <a:t>49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839200" cy="55626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u="sng" dirty="0" err="1" smtClean="0"/>
              <a:t>Bienes</a:t>
            </a:r>
            <a:r>
              <a:rPr lang="en-US" altLang="en-US" sz="2800" u="sng" dirty="0" smtClean="0"/>
              <a:t> y </a:t>
            </a:r>
            <a:r>
              <a:rPr lang="en-US" altLang="en-US" sz="2800" u="sng" dirty="0" err="1" smtClean="0"/>
              <a:t>Raices</a:t>
            </a:r>
            <a:r>
              <a:rPr lang="en-US" altLang="en-US" sz="2800" u="sng" dirty="0" smtClean="0"/>
              <a:t>: </a:t>
            </a:r>
            <a:r>
              <a:rPr lang="en-US" altLang="en-US" sz="2800" i="1" u="sng" dirty="0" smtClean="0"/>
              <a:t>Real Estate</a:t>
            </a:r>
            <a:endParaRPr lang="en-US" altLang="en-US" sz="2800" u="sng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/>
              <a:t>B.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/>
              <a:t>1. ________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forma </a:t>
            </a:r>
            <a:r>
              <a:rPr lang="en-US" altLang="en-US" sz="2800" dirty="0" err="1"/>
              <a:t>corta</a:t>
            </a:r>
            <a:r>
              <a:rPr lang="en-US" altLang="en-US" sz="2800" dirty="0"/>
              <a:t> de “</a:t>
            </a:r>
            <a:r>
              <a:rPr lang="en-US" altLang="en-US" sz="2800" dirty="0" err="1"/>
              <a:t>residencia</a:t>
            </a:r>
            <a:r>
              <a:rPr lang="en-US" altLang="en-US" sz="2800" dirty="0"/>
              <a:t>”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/>
              <a:t>2. ________ son metros </a:t>
            </a:r>
            <a:r>
              <a:rPr lang="en-US" altLang="en-US" sz="2800" dirty="0" err="1"/>
              <a:t>cuadrados</a:t>
            </a:r>
            <a:endParaRPr lang="en-US" altLang="en-US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/>
              <a:t>3. ________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como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palabra</a:t>
            </a:r>
            <a:r>
              <a:rPr lang="en-US" altLang="en-US" sz="2800" dirty="0"/>
              <a:t> en ingles.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/>
              <a:t>C.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 la </a:t>
            </a:r>
            <a:r>
              <a:rPr lang="en-US" altLang="en-US" sz="2800" dirty="0" err="1"/>
              <a:t>Residencia</a:t>
            </a:r>
            <a:r>
              <a:rPr lang="en-US" altLang="en-US" sz="2800" dirty="0"/>
              <a:t> La </a:t>
            </a:r>
            <a:r>
              <a:rPr lang="en-US" altLang="en-US" sz="2800" dirty="0" err="1"/>
              <a:t>Fuente</a:t>
            </a:r>
            <a:r>
              <a:rPr lang="en-US" altLang="en-US" sz="2800" dirty="0"/>
              <a:t> un chalet o </a:t>
            </a:r>
            <a:r>
              <a:rPr lang="en-US" altLang="en-US" sz="2800" dirty="0" err="1"/>
              <a:t>apartamento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¿Es un chalet una casa privada?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¿Cuántas plantas o pisos tiene la casa?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¿Cuántos baños y dormitorios tiene?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¿Tiene cocina y salón?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¿Hay un porche delante de la casa?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3509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33400"/>
            <a:ext cx="8763000" cy="6096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en-US" sz="2800"/>
              <a:t>D. </a:t>
            </a:r>
            <a:r>
              <a:rPr lang="en-US" altLang="en-US" sz="2800" b="1"/>
              <a:t> Sotano</a:t>
            </a:r>
            <a:r>
              <a:rPr lang="en-US" altLang="en-US" sz="2800"/>
              <a:t> means _______________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en-US" sz="2800"/>
              <a:t>F.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sz="2800"/>
              <a:t>_______ is </a:t>
            </a:r>
            <a:r>
              <a:rPr lang="en-US" altLang="en-US" sz="2800" b="1"/>
              <a:t>calle</a:t>
            </a:r>
            <a:endParaRPr lang="en-US" altLang="en-US" sz="280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sz="2800"/>
              <a:t>_________ is an abbriviation for </a:t>
            </a:r>
            <a:r>
              <a:rPr lang="en-US" altLang="en-US" sz="2800" i="1"/>
              <a:t>parking place.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sz="2800" i="1"/>
              <a:t>___________________ </a:t>
            </a:r>
            <a:r>
              <a:rPr lang="en-US" altLang="en-US" sz="2800"/>
              <a:t>indicates that many apartments have already been sold.</a:t>
            </a:r>
            <a:endParaRPr lang="en-US" altLang="en-US" sz="2800" i="1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sz="2800" i="1"/>
              <a:t>______________</a:t>
            </a:r>
            <a:r>
              <a:rPr lang="en-US" altLang="en-US" sz="2800"/>
              <a:t> indicates that the living and dining room are in the same room.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en-US" sz="2800"/>
              <a:t>G.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/>
              <a:t>¿C</a:t>
            </a:r>
            <a:r>
              <a:rPr lang="en-US" altLang="en-US" sz="2800"/>
              <a:t>uantos dormitorios tiene?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/>
              <a:t>¿Es un apartamento o una casa privada?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/>
              <a:t>¿Tiene una terraza un porche o un jardin?</a:t>
            </a:r>
            <a:endParaRPr lang="en-US" altLang="en-US" sz="2800"/>
          </a:p>
        </p:txBody>
      </p:sp>
    </p:spTree>
    <p:extLst>
      <p:ext uri="{BB962C8B-B14F-4D97-AF65-F5344CB8AC3E}">
        <p14:creationId xmlns:p14="http://schemas.microsoft.com/office/powerpoint/2010/main" val="325795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155575"/>
            <a:ext cx="7313612" cy="6826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49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8077200" cy="58674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9900"/>
                </a:solidFill>
              </a:rPr>
              <a:t>¿Comprendes?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Muchas familias tienen una mascota porque 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En </a:t>
            </a:r>
            <a:r>
              <a:rPr lang="es-ES_tradnl" dirty="0" err="1" smtClean="0"/>
              <a:t>Espana</a:t>
            </a:r>
            <a:r>
              <a:rPr lang="es-ES_tradnl" dirty="0" smtClean="0"/>
              <a:t> y en </a:t>
            </a:r>
            <a:r>
              <a:rPr lang="es-ES_tradnl" dirty="0" err="1" smtClean="0"/>
              <a:t>Latinamerica</a:t>
            </a:r>
            <a:r>
              <a:rPr lang="es-ES_tradnl" dirty="0" smtClean="0"/>
              <a:t>, las mascotas son populares ________.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¿Por qué son desagradables a veces las llamas?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 loro es ___________ que tiene muchos colores bonitos.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3517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066800"/>
            <a:ext cx="8001000" cy="54102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2500" u="sng" dirty="0" smtClean="0"/>
              <a:t>Ejercicio 1</a:t>
            </a:r>
            <a:r>
              <a:rPr lang="es-ES_tradnl" altLang="en-US" sz="2500" dirty="0" smtClean="0"/>
              <a:t> p. 80</a:t>
            </a:r>
            <a:endParaRPr lang="es-ES_tradnl" altLang="en-US" sz="2500" u="sng" dirty="0" smtClean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 smtClean="0"/>
              <a:t>Mis </a:t>
            </a:r>
            <a:r>
              <a:rPr lang="es-ES_tradnl" altLang="en-US" sz="2500" dirty="0"/>
              <a:t>padres tienen dos hijos. Yo soy </a:t>
            </a:r>
            <a:r>
              <a:rPr lang="es-ES_tradnl" altLang="en-US" sz="2500" dirty="0" smtClean="0"/>
              <a:t>Eduardo  </a:t>
            </a:r>
            <a:r>
              <a:rPr lang="es-ES_tradnl" altLang="en-US" sz="2500" dirty="0"/>
              <a:t>y mi _________ es </a:t>
            </a:r>
            <a:r>
              <a:rPr lang="es-ES_tradnl" altLang="en-US" sz="2500" dirty="0" smtClean="0"/>
              <a:t>Anita.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Yo soy el ________ de mis padres y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 smtClean="0"/>
              <a:t>Anita </a:t>
            </a:r>
            <a:r>
              <a:rPr lang="es-ES_tradnl" altLang="en-US" sz="2500" dirty="0"/>
              <a:t>es su _______.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Mi Padre tiene una hermana. Es mi _____ </a:t>
            </a:r>
            <a:r>
              <a:rPr lang="es-ES_tradnl" altLang="en-US" sz="2500" dirty="0" smtClean="0"/>
              <a:t>Isabel.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El ______ de </a:t>
            </a:r>
            <a:r>
              <a:rPr lang="es-ES_tradnl" altLang="en-US" sz="2500" dirty="0" smtClean="0"/>
              <a:t>Isabel </a:t>
            </a:r>
            <a:r>
              <a:rPr lang="es-ES_tradnl" altLang="en-US" sz="2500" dirty="0"/>
              <a:t>es mi </a:t>
            </a:r>
            <a:r>
              <a:rPr lang="es-ES_tradnl" altLang="en-US" sz="2500" dirty="0" err="1"/>
              <a:t>tio</a:t>
            </a:r>
            <a:r>
              <a:rPr lang="es-ES_tradnl" altLang="en-US" sz="2500" dirty="0"/>
              <a:t> </a:t>
            </a:r>
            <a:r>
              <a:rPr lang="es-ES_tradnl" altLang="en-US" sz="2500" dirty="0" smtClean="0"/>
              <a:t>Enrique.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Tienen tres ________: Carlos, </a:t>
            </a:r>
            <a:r>
              <a:rPr lang="es-ES_tradnl" altLang="en-US" sz="2500" dirty="0" smtClean="0"/>
              <a:t>Susana </a:t>
            </a:r>
            <a:r>
              <a:rPr lang="es-ES_tradnl" altLang="en-US" sz="2500" dirty="0"/>
              <a:t>y </a:t>
            </a:r>
            <a:r>
              <a:rPr lang="es-ES_tradnl" altLang="en-US" sz="2500" dirty="0" smtClean="0"/>
              <a:t>Teresa.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Sus hijos son mis ________.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Carlos tiene diez años y </a:t>
            </a:r>
            <a:r>
              <a:rPr lang="es-ES_tradnl" altLang="en-US" sz="2500" dirty="0" smtClean="0"/>
              <a:t>Susana y Teresa tienen </a:t>
            </a:r>
            <a:r>
              <a:rPr lang="es-ES_tradnl" altLang="en-US" sz="2500" dirty="0"/>
              <a:t>quince. Las dos hermanas son ________.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-76200"/>
            <a:ext cx="7313612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49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609600"/>
            <a:ext cx="7313612" cy="4114800"/>
          </a:xfrm>
        </p:spPr>
        <p:txBody>
          <a:bodyPr/>
          <a:lstStyle/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Los padres de </a:t>
            </a:r>
            <a:r>
              <a:rPr lang="en-US" dirty="0" err="1" smtClean="0"/>
              <a:t>mis</a:t>
            </a:r>
            <a:r>
              <a:rPr lang="en-US" dirty="0" smtClean="0"/>
              <a:t> padres son </a:t>
            </a:r>
            <a:r>
              <a:rPr lang="en-US" dirty="0" err="1" smtClean="0"/>
              <a:t>mis</a:t>
            </a:r>
            <a:r>
              <a:rPr lang="en-US" dirty="0" smtClean="0"/>
              <a:t> ________ y…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err="1" smtClean="0"/>
              <a:t>Yo</a:t>
            </a:r>
            <a:r>
              <a:rPr lang="en-US" dirty="0" smtClean="0"/>
              <a:t> soy </a:t>
            </a:r>
            <a:r>
              <a:rPr lang="en-US" dirty="0" err="1" smtClean="0"/>
              <a:t>su</a:t>
            </a:r>
            <a:r>
              <a:rPr lang="en-US" dirty="0" smtClean="0"/>
              <a:t> ________.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hermana</a:t>
            </a:r>
            <a:r>
              <a:rPr lang="en-US" dirty="0" smtClean="0"/>
              <a:t> Anita es </a:t>
            </a:r>
            <a:r>
              <a:rPr lang="en-US" dirty="0" err="1" smtClean="0"/>
              <a:t>tambien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_________. 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La </a:t>
            </a:r>
            <a:r>
              <a:rPr lang="en-US" dirty="0" err="1" smtClean="0"/>
              <a:t>esposa</a:t>
            </a:r>
            <a:r>
              <a:rPr lang="en-US" dirty="0" smtClean="0"/>
              <a:t> de mi </a:t>
            </a:r>
            <a:r>
              <a:rPr lang="en-US" dirty="0" err="1" smtClean="0"/>
              <a:t>abuelo</a:t>
            </a:r>
            <a:r>
              <a:rPr lang="en-US" dirty="0" smtClean="0"/>
              <a:t> es mi _________.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somos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_______ de la </a:t>
            </a:r>
            <a:r>
              <a:rPr lang="en-US" dirty="0" err="1" smtClean="0"/>
              <a:t>misma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err="1" smtClean="0"/>
              <a:t>Mi</a:t>
            </a:r>
            <a:r>
              <a:rPr lang="en-US" dirty="0" smtClean="0"/>
              <a:t> primo </a:t>
            </a:r>
            <a:r>
              <a:rPr lang="en-US" dirty="0" err="1" smtClean="0"/>
              <a:t>tiene</a:t>
            </a:r>
            <a:r>
              <a:rPr lang="en-US" dirty="0" smtClean="0"/>
              <a:t> ______ </a:t>
            </a:r>
            <a:r>
              <a:rPr lang="en-US" dirty="0" err="1" smtClean="0"/>
              <a:t>castaño</a:t>
            </a:r>
            <a:r>
              <a:rPr lang="en-US" dirty="0" smtClean="0"/>
              <a:t> y…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________ </a:t>
            </a:r>
            <a:r>
              <a:rPr lang="en-US" dirty="0" err="1" smtClean="0"/>
              <a:t>azules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656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-457200"/>
            <a:ext cx="7313612" cy="11430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8762999" cy="4114800"/>
          </a:xfrm>
        </p:spPr>
        <p:txBody>
          <a:bodyPr/>
          <a:lstStyle/>
          <a:p>
            <a:r>
              <a:rPr lang="en-US" dirty="0" smtClean="0"/>
              <a:t>TEXTO:</a:t>
            </a:r>
            <a:endParaRPr lang="en-US" dirty="0"/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81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 81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Complete the handout: MI FAMILIA Y MI CASA/ APARTAMENTO</a:t>
            </a:r>
          </a:p>
          <a:p>
            <a:r>
              <a:rPr lang="en-US" dirty="0" smtClean="0"/>
              <a:t>Study for </a:t>
            </a:r>
            <a:r>
              <a:rPr lang="en-US" dirty="0" err="1" smtClean="0"/>
              <a:t>Examen</a:t>
            </a:r>
            <a:r>
              <a:rPr lang="en-US" dirty="0" smtClean="0"/>
              <a:t>: Cap. 2 on </a:t>
            </a:r>
            <a:r>
              <a:rPr lang="en-US" u="sng" dirty="0" smtClean="0"/>
              <a:t>……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 / 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Adjectives</a:t>
            </a:r>
          </a:p>
          <a:p>
            <a:pPr lvl="1"/>
            <a:r>
              <a:rPr lang="en-US" dirty="0" smtClean="0"/>
              <a:t>Readings:  </a:t>
            </a:r>
            <a:r>
              <a:rPr lang="en-US" u="sng" dirty="0" smtClean="0"/>
              <a:t>Una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ecuatoriana</a:t>
            </a:r>
            <a:r>
              <a:rPr lang="en-US" dirty="0" smtClean="0"/>
              <a:t> &amp; </a:t>
            </a:r>
            <a:r>
              <a:rPr lang="en-US" u="sng" dirty="0" err="1" smtClean="0"/>
              <a:t>Mascotas</a:t>
            </a:r>
            <a:endParaRPr lang="en-US" dirty="0" smtClean="0"/>
          </a:p>
          <a:p>
            <a:endParaRPr lang="en-US" u="sng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417433" y="1143000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50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1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686800" cy="682625"/>
          </a:xfrm>
        </p:spPr>
        <p:txBody>
          <a:bodyPr/>
          <a:lstStyle/>
          <a:p>
            <a:r>
              <a:rPr lang="en-US" altLang="en-US" b="1">
                <a:solidFill>
                  <a:schemeClr val="hlink"/>
                </a:solidFill>
                <a:latin typeface="Times New Roman" pitchFamily="18" charset="0"/>
              </a:rPr>
              <a:t>Practica:</a:t>
            </a:r>
            <a:r>
              <a:rPr lang="en-US" altLang="en-US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I- </a:t>
            </a:r>
            <a:r>
              <a:rPr lang="en-US" altLang="en-US">
                <a:solidFill>
                  <a:schemeClr val="tx1"/>
                </a:solidFill>
                <a:latin typeface="Times New Roman" pitchFamily="18" charset="0"/>
              </a:rPr>
              <a:t>Label the home in Spanish:</a:t>
            </a:r>
            <a:endParaRPr lang="en-US" altLang="en-US">
              <a:solidFill>
                <a:schemeClr val="hlink"/>
              </a:solidFill>
              <a:latin typeface="Times New Roman" pitchFamily="18" charset="0"/>
            </a:endParaRPr>
          </a:p>
        </p:txBody>
      </p:sp>
      <p:pic>
        <p:nvPicPr>
          <p:cNvPr id="8197" name="Picture 5" descr="house-roo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90600"/>
            <a:ext cx="6629400" cy="480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ANd9GcQtifAxK_UmWyJGRpebsaPlcJtvg8Ivq20qIT_a2nMZoyuqB_a0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557588"/>
            <a:ext cx="1600200" cy="1065212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ANd9GcRRkitjlMhQjffKSVNxOXIoOC_aekVs2aq_U1mCouXsS2ou1ZEiL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3" y="3581400"/>
            <a:ext cx="1614487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ANd9GcTetloiyDUgPg5M2ocohFy03nG5n_6uySBEjA1bfFEWc71uLrpk6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71875"/>
            <a:ext cx="175260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ANd9GcQrmS1s3bBgFgOcKb2EuGCrKqf6dTw9mzt_N6NNvuzumZgt60Bng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362200"/>
            <a:ext cx="1828800" cy="121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6" name="Line 14"/>
          <p:cNvSpPr>
            <a:spLocks noChangeShapeType="1"/>
          </p:cNvSpPr>
          <p:nvPr/>
        </p:nvSpPr>
        <p:spPr bwMode="auto">
          <a:xfrm flipH="1">
            <a:off x="2133600" y="4495800"/>
            <a:ext cx="381000" cy="762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H="1">
            <a:off x="3200400" y="4495800"/>
            <a:ext cx="762000" cy="16002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5867400" y="4419600"/>
            <a:ext cx="22860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7315200" y="685800"/>
            <a:ext cx="1828800" cy="28432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8211" name="Picture 19" descr="ANd9GcQ1atWp4L7Ih-U6VE82SZlY75hTyNlijLIv20gMtVpBq1HQrHG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2170113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7772400" y="3048000"/>
            <a:ext cx="304800" cy="685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6629400" y="2133600"/>
            <a:ext cx="914400" cy="685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4648200" y="1447800"/>
            <a:ext cx="609600" cy="1371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2667000" y="2133600"/>
            <a:ext cx="3810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H="1">
            <a:off x="685800" y="4572000"/>
            <a:ext cx="304800" cy="9906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7010400" y="5562600"/>
            <a:ext cx="990600" cy="9144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0" y="5562600"/>
            <a:ext cx="1169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árbol </a:t>
            </a: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1524000" y="5181600"/>
            <a:ext cx="1182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CC"/>
                </a:solidFill>
              </a:rPr>
              <a:t>carro </a:t>
            </a: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2438400" y="6019800"/>
            <a:ext cx="1382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FF0000"/>
                </a:solidFill>
              </a:rPr>
              <a:t>cocina </a:t>
            </a:r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5610225" y="6019800"/>
            <a:ext cx="981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00"/>
                </a:solidFill>
              </a:rPr>
              <a:t>sala 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7691438" y="6400800"/>
            <a:ext cx="1300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800080"/>
                </a:solidFill>
              </a:rPr>
              <a:t>jardín </a:t>
            </a:r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7315200" y="2667000"/>
            <a:ext cx="177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9900"/>
                </a:solidFill>
              </a:rPr>
              <a:t>comedor </a:t>
            </a: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7239000" y="1676400"/>
            <a:ext cx="2101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CC"/>
                </a:solidFill>
              </a:rPr>
              <a:t>dormitorio </a:t>
            </a: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4648200" y="990600"/>
            <a:ext cx="1131888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FF0000"/>
                </a:solidFill>
              </a:rPr>
              <a:t>baño </a:t>
            </a: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2514600" y="1676400"/>
            <a:ext cx="13843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00"/>
                </a:solidFill>
              </a:rPr>
              <a:t>garaje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7722" y="51816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E7B900">
                    <a:lumMod val="50000"/>
                  </a:srgbClr>
                </a:solidFill>
              </a:rPr>
              <a:t>1</a:t>
            </a:r>
            <a:endParaRPr lang="en-US" sz="2400" b="1" dirty="0">
              <a:solidFill>
                <a:srgbClr val="E7B900">
                  <a:lumMod val="50000"/>
                </a:srgb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28800" y="4872335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CC"/>
                </a:solidFill>
              </a:rPr>
              <a:t>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96122" y="5715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38800" y="5715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772400" y="5715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80"/>
                </a:solidFill>
              </a:rPr>
              <a:t>5</a:t>
            </a:r>
            <a:endParaRPr lang="en-US" sz="2400" b="1" dirty="0">
              <a:solidFill>
                <a:srgbClr val="80008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32161" y="3048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9900"/>
                </a:solidFill>
              </a:rPr>
              <a:t>6</a:t>
            </a:r>
            <a:endParaRPr lang="en-US" sz="2400" b="1" dirty="0">
              <a:solidFill>
                <a:srgbClr val="0099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30022" y="221919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7</a:t>
            </a:r>
            <a:endParaRPr lang="en-US" sz="2400" b="1" dirty="0">
              <a:solidFill>
                <a:srgbClr val="0000CC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58322" y="1757525"/>
            <a:ext cx="404278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24200" y="2205335"/>
            <a:ext cx="40427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1472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8" grpId="0"/>
      <p:bldP spid="8219" grpId="0"/>
      <p:bldP spid="8220" grpId="0"/>
      <p:bldP spid="8221" grpId="0"/>
      <p:bldP spid="8222" grpId="0"/>
      <p:bldP spid="8223" grpId="0"/>
      <p:bldP spid="8225" grpId="0"/>
      <p:bldP spid="8226" grpId="0" animBg="1"/>
      <p:bldP spid="8227" grpId="0" animBg="1"/>
    </p:bld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4922</TotalTime>
  <Words>557</Words>
  <Application>Microsoft Office PowerPoint</Application>
  <PresentationFormat>On-screen Show (4:3)</PresentationFormat>
  <Paragraphs>103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Eclipse</vt:lpstr>
      <vt:lpstr>Pixel</vt:lpstr>
      <vt:lpstr>1_Eclipse</vt:lpstr>
      <vt:lpstr>Me llamo ___________        Clase 601 La fecha es el 24 de enero del 2018</vt:lpstr>
      <vt:lpstr>Repaso de la Actividad Inicial</vt:lpstr>
      <vt:lpstr>Repaso de la Tarea 49</vt:lpstr>
      <vt:lpstr>PowerPoint Presentation</vt:lpstr>
      <vt:lpstr>Repaso del Proposito 49</vt:lpstr>
      <vt:lpstr>Repaso del Proposito 49</vt:lpstr>
      <vt:lpstr>PowerPoint Presentation</vt:lpstr>
      <vt:lpstr>EJERCICIOS</vt:lpstr>
      <vt:lpstr>Practica: I- Label the home in Spanish: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    Clase 6NH La fecha es el 25 de mayo del 2012</dc:title>
  <dc:creator>Helen Zumaeta</dc:creator>
  <cp:lastModifiedBy>Helen Zumaeta</cp:lastModifiedBy>
  <cp:revision>63</cp:revision>
  <cp:lastPrinted>2016-03-03T23:17:27Z</cp:lastPrinted>
  <dcterms:created xsi:type="dcterms:W3CDTF">2012-05-25T14:13:52Z</dcterms:created>
  <dcterms:modified xsi:type="dcterms:W3CDTF">2018-01-24T18:03:51Z</dcterms:modified>
</cp:coreProperties>
</file>